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73" r:id="rId2"/>
    <p:sldId id="274" r:id="rId3"/>
    <p:sldId id="275" r:id="rId4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7"/>
    <a:srgbClr val="418E4F"/>
    <a:srgbClr val="428F51"/>
    <a:srgbClr val="438E51"/>
    <a:srgbClr val="886ECE"/>
    <a:srgbClr val="FFFFFF"/>
    <a:srgbClr val="FFA9FF"/>
    <a:srgbClr val="FF8F72"/>
    <a:srgbClr val="9DBEE5"/>
    <a:srgbClr val="8BE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78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27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E44B-DF3B-458A-83DE-413C9932349A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406D1-1034-4255-A118-1651C0C82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0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4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0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5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9094-D5DA-49A7-B1EC-54A4E6498C0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D068-E1C0-4BFD-8F47-2E8E21C09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oa.renew@customs.gov.b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DBDEF-0622-456C-99EF-0F3880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2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244F2-91DF-4346-8F05-0BCF8625DEF1}"/>
              </a:ext>
            </a:extLst>
          </p:cNvPr>
          <p:cNvSpPr txBox="1"/>
          <p:nvPr/>
        </p:nvSpPr>
        <p:spPr>
          <a:xfrm>
            <a:off x="136566" y="3886486"/>
            <a:ext cx="7042068" cy="163121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GUIDELINES ON APPLICATION FOR INDIVIDUAL IMPORT PERMIT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DURING COVID-19 SITUATION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A7445-09C4-4D55-8703-0E8758B2D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85" y="496215"/>
            <a:ext cx="4965713" cy="18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4716D-9B62-409B-BD16-00449ABA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03760" y="403762"/>
            <a:ext cx="8122721" cy="731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E9B2B-D0D1-49DB-A0D8-63F505D59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367382"/>
            <a:ext cx="1281091" cy="1016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D105A-809A-478E-A45F-4A3FDAECD379}"/>
              </a:ext>
            </a:extLst>
          </p:cNvPr>
          <p:cNvSpPr txBox="1"/>
          <p:nvPr/>
        </p:nvSpPr>
        <p:spPr>
          <a:xfrm>
            <a:off x="2012178" y="583394"/>
            <a:ext cx="4614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Assign a Forwarding Agent (FA) 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registered with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Royal Customs and Excise Department (RCED)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8D3805-E44F-4824-B719-F814F0F2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8" y="1787430"/>
            <a:ext cx="1321909" cy="1081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972135-7F19-4E69-8EA8-41B46F7C0B64}"/>
              </a:ext>
            </a:extLst>
          </p:cNvPr>
          <p:cNvSpPr txBox="1"/>
          <p:nvPr/>
        </p:nvSpPr>
        <p:spPr>
          <a:xfrm>
            <a:off x="1002462" y="1857184"/>
            <a:ext cx="475519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Complete the Trader </a:t>
            </a:r>
            <a:r>
              <a:rPr lang="en-US" sz="1600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Authorisation</a:t>
            </a:r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Form* and email to</a:t>
            </a:r>
          </a:p>
          <a:p>
            <a:pPr algn="ctr"/>
            <a:r>
              <a:rPr lang="en-US" sz="1600" u="sng" dirty="0">
                <a:solidFill>
                  <a:srgbClr val="004987"/>
                </a:solidFill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coa.renew@customs.gov.bn</a:t>
            </a:r>
            <a:endParaRPr lang="en-US" sz="1600" u="sng" dirty="0">
              <a:solidFill>
                <a:srgbClr val="004987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(with subject title: </a:t>
            </a:r>
            <a:r>
              <a:rPr lang="en-US" sz="1600" b="1" dirty="0">
                <a:ea typeface="Tahoma" panose="020B0604030504040204" pitchFamily="34" charset="0"/>
                <a:cs typeface="Tahoma" panose="020B0604030504040204" pitchFamily="34" charset="0"/>
              </a:rPr>
              <a:t>Assigning Customs Agent)</a:t>
            </a:r>
            <a:endParaRPr lang="en-US" sz="16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D1433-3944-43F4-AB4D-73599456A7A7}"/>
              </a:ext>
            </a:extLst>
          </p:cNvPr>
          <p:cNvSpPr txBox="1"/>
          <p:nvPr/>
        </p:nvSpPr>
        <p:spPr>
          <a:xfrm>
            <a:off x="1886797" y="3595488"/>
            <a:ext cx="45526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 applies for import permit through the </a:t>
            </a:r>
          </a:p>
          <a:p>
            <a:pPr algn="ctr"/>
            <a:r>
              <a:rPr lang="en-US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Brunei Darussalam National Single Window (BDNSW) </a:t>
            </a:r>
            <a:r>
              <a:rPr lang="en-US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after approval is given by JKED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5C687-1C46-4C83-BAE1-263ABB2BA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4" y="3481298"/>
            <a:ext cx="1160126" cy="11601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2757C8-D0A2-40F1-9821-1AA6F41FB812}"/>
              </a:ext>
            </a:extLst>
          </p:cNvPr>
          <p:cNvSpPr txBox="1"/>
          <p:nvPr/>
        </p:nvSpPr>
        <p:spPr>
          <a:xfrm>
            <a:off x="681959" y="4947547"/>
            <a:ext cx="49282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Pay online and email payment receipt to: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plantimport@agriculture.gov.bn, cc: plantbios@gmail.com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(Plants and Plant Products)</a:t>
            </a: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algn="ctr"/>
            <a:r>
              <a:rPr lang="en-US" sz="1400" b="1" dirty="0">
                <a:solidFill>
                  <a:srgbClr val="004987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animalimport@agriculture.gov.bn, cc: animal.qu@gmail.com</a:t>
            </a:r>
            <a:b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(Animals and Animal Products)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12D846-2878-4334-B36D-65BB1A5A4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60" y="5118041"/>
            <a:ext cx="1171313" cy="1171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40F0F7-276D-4C14-A38C-2DF12B5F0FCC}"/>
              </a:ext>
            </a:extLst>
          </p:cNvPr>
          <p:cNvSpPr txBox="1"/>
          <p:nvPr/>
        </p:nvSpPr>
        <p:spPr>
          <a:xfrm>
            <a:off x="2622041" y="6590835"/>
            <a:ext cx="438693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exporting country Malaysia (Sabah &amp; Sarawak):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Receive Import Permit via email</a:t>
            </a:r>
          </a:p>
          <a:p>
            <a:pPr algn="ctr"/>
            <a:endParaRPr lang="en-U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 other exporting countries:</a:t>
            </a:r>
          </a:p>
          <a:p>
            <a:pPr algn="ctr"/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 appointment will be set up via email to collect the import permit over-the-counter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E969AF-1568-46B6-B465-1207913EADEA}"/>
              </a:ext>
            </a:extLst>
          </p:cNvPr>
          <p:cNvSpPr txBox="1"/>
          <p:nvPr/>
        </p:nvSpPr>
        <p:spPr>
          <a:xfrm>
            <a:off x="346584" y="8316482"/>
            <a:ext cx="6821176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*Download the “Trader </a:t>
            </a:r>
            <a:r>
              <a:rPr lang="en-US" sz="1600" b="1" dirty="0" err="1">
                <a:latin typeface="+mj-lt"/>
              </a:rPr>
              <a:t>Authorisation</a:t>
            </a:r>
            <a:r>
              <a:rPr lang="en-US" sz="1600" b="1" dirty="0">
                <a:latin typeface="+mj-lt"/>
              </a:rPr>
              <a:t> Form” from the link below:</a:t>
            </a:r>
          </a:p>
          <a:p>
            <a:pPr algn="ctr"/>
            <a:r>
              <a:rPr lang="en-US" sz="1350" i="1" dirty="0">
                <a:solidFill>
                  <a:srgbClr val="0070C0"/>
                </a:solidFill>
                <a:latin typeface="+mj-lt"/>
              </a:rPr>
              <a:t>https://tradingacrossborders.mofe.gov.bn/Downloadable/Trader%20Authorisation%20Form.pdf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D072BD4-B402-4629-B787-913E3652F2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4" y="6707614"/>
            <a:ext cx="1523357" cy="119525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4B19CA3-ADE9-42A4-8700-C8AC0A3B904B}"/>
              </a:ext>
            </a:extLst>
          </p:cNvPr>
          <p:cNvSpPr/>
          <p:nvPr/>
        </p:nvSpPr>
        <p:spPr>
          <a:xfrm>
            <a:off x="188671" y="4141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075EE-D10D-47DC-95E1-857FE1959048}"/>
              </a:ext>
            </a:extLst>
          </p:cNvPr>
          <p:cNvSpPr/>
          <p:nvPr/>
        </p:nvSpPr>
        <p:spPr>
          <a:xfrm>
            <a:off x="233369" y="1879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EBB62D-FC60-4701-AA96-2D0BEC6E94C4}"/>
              </a:ext>
            </a:extLst>
          </p:cNvPr>
          <p:cNvSpPr/>
          <p:nvPr/>
        </p:nvSpPr>
        <p:spPr>
          <a:xfrm>
            <a:off x="188671" y="369650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6DAD04-D616-4E09-9ADE-1767B177E938}"/>
              </a:ext>
            </a:extLst>
          </p:cNvPr>
          <p:cNvSpPr/>
          <p:nvPr/>
        </p:nvSpPr>
        <p:spPr>
          <a:xfrm>
            <a:off x="193738" y="51783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64D566E-A5BD-40A5-935D-A7CDEC11115B}"/>
              </a:ext>
            </a:extLst>
          </p:cNvPr>
          <p:cNvSpPr/>
          <p:nvPr/>
        </p:nvSpPr>
        <p:spPr>
          <a:xfrm>
            <a:off x="181861" y="676476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338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3E9E403-7EB4-4F1D-B6A6-C17618EBC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56" y="3252551"/>
            <a:ext cx="6469252" cy="8290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E6ACAD-690A-4EAD-BD06-1C464B52B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5" y="0"/>
            <a:ext cx="7157990" cy="9276260"/>
          </a:xfrm>
          <a:prstGeom prst="rect">
            <a:avLst/>
          </a:prstGeom>
        </p:spPr>
      </p:pic>
      <p:pic>
        <p:nvPicPr>
          <p:cNvPr id="60" name="Picture 59" descr="Qr code&#10;&#10;Description automatically generated">
            <a:extLst>
              <a:ext uri="{FF2B5EF4-FFF2-40B4-BE49-F238E27FC236}">
                <a16:creationId xmlns:a16="http://schemas.microsoft.com/office/drawing/2014/main" id="{D425800A-F8D0-4FEE-80B2-ACE951384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53" y="5175088"/>
            <a:ext cx="3246275" cy="3246275"/>
          </a:xfrm>
          <a:prstGeom prst="rect">
            <a:avLst/>
          </a:prstGeom>
        </p:spPr>
      </p:pic>
      <p:pic>
        <p:nvPicPr>
          <p:cNvPr id="50" name="Picture 49" descr="Qr code&#10;&#10;Description automatically generated">
            <a:extLst>
              <a:ext uri="{FF2B5EF4-FFF2-40B4-BE49-F238E27FC236}">
                <a16:creationId xmlns:a16="http://schemas.microsoft.com/office/drawing/2014/main" id="{17CBB268-C44C-4E46-831F-87007C00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081" y="298136"/>
            <a:ext cx="3246275" cy="324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DBB66-9B98-46B1-9934-E549138EA1EA}"/>
              </a:ext>
            </a:extLst>
          </p:cNvPr>
          <p:cNvSpPr txBox="1"/>
          <p:nvPr/>
        </p:nvSpPr>
        <p:spPr>
          <a:xfrm>
            <a:off x="1757548" y="128330"/>
            <a:ext cx="5557652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886ECE"/>
                </a:solidFill>
                <a:latin typeface="Arial Black" panose="020B0A04020102020204" pitchFamily="34" charset="0"/>
              </a:rPr>
              <a:t>“TRADER AUTHORISATION FORM”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DDA0B9-8BD6-4BA7-853F-8B70CF01F957}"/>
              </a:ext>
            </a:extLst>
          </p:cNvPr>
          <p:cNvSpPr txBox="1"/>
          <p:nvPr/>
        </p:nvSpPr>
        <p:spPr>
          <a:xfrm>
            <a:off x="1888176" y="3278436"/>
            <a:ext cx="4958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https://tradingacrossborders.mofe.gov.bn/Downloadable/Trader%20Authorisation%20Form.pdf</a:t>
            </a:r>
            <a:endParaRPr lang="en-US" sz="1200" dirty="0">
              <a:solidFill>
                <a:srgbClr val="004987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1087D0-2C3C-4F0A-9B6C-C79BCC8125C2}"/>
              </a:ext>
            </a:extLst>
          </p:cNvPr>
          <p:cNvSpPr txBox="1"/>
          <p:nvPr/>
        </p:nvSpPr>
        <p:spPr>
          <a:xfrm>
            <a:off x="146955" y="5119837"/>
            <a:ext cx="6930739" cy="40011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18E4F"/>
                </a:solidFill>
                <a:latin typeface="Arial Black" panose="020B0A04020102020204" pitchFamily="34" charset="0"/>
              </a:rPr>
              <a:t>“LIST OF REGISTERED FORWARDING AGENTS”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C897E0-8C98-40EF-887E-4F5A9DFB94EC}"/>
              </a:ext>
            </a:extLst>
          </p:cNvPr>
          <p:cNvSpPr txBox="1"/>
          <p:nvPr/>
        </p:nvSpPr>
        <p:spPr>
          <a:xfrm>
            <a:off x="706939" y="8061410"/>
            <a:ext cx="4771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4987"/>
                </a:solidFill>
                <a:latin typeface="+mj-lt"/>
              </a:rPr>
              <a:t>https://tradingacrossborders.mofe.gov.bn/Downloadable/List%20Of%20Forwarding%20Agent%202020.pdf</a:t>
            </a:r>
            <a:endParaRPr lang="en-US" sz="1200" dirty="0">
              <a:solidFill>
                <a:srgbClr val="004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cf10e32-4f10-471b-9dc0-273480a17fce">73U7EZHTMJJ7-934185346-1164</_dlc_DocId>
    <_dlc_DocIdUrl xmlns="2cf10e32-4f10-471b-9dc0-273480a17fce">
      <Url>http://agriculture.gov.bn/_layouts/15/DocIdRedir.aspx?ID=73U7EZHTMJJ7-934185346-1164</Url>
      <Description>73U7EZHTMJJ7-934185346-1164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E6E349D7116498723393B56F86F82" ma:contentTypeVersion="4" ma:contentTypeDescription="Create a new document." ma:contentTypeScope="" ma:versionID="84c13bb91e09460e6eab387386d8b362">
  <xsd:schema xmlns:xsd="http://www.w3.org/2001/XMLSchema" xmlns:xs="http://www.w3.org/2001/XMLSchema" xmlns:p="http://schemas.microsoft.com/office/2006/metadata/properties" xmlns:ns1="http://schemas.microsoft.com/sharepoint/v3" xmlns:ns2="2cf10e32-4f10-471b-9dc0-273480a17fce" targetNamespace="http://schemas.microsoft.com/office/2006/metadata/properties" ma:root="true" ma:fieldsID="0f0c8ae39b66d8cf9e1d144fa770ffdb" ns1:_="" ns2:_="">
    <xsd:import namespace="http://schemas.microsoft.com/sharepoint/v3"/>
    <xsd:import namespace="2cf10e32-4f10-471b-9dc0-273480a17f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10e32-4f10-471b-9dc0-273480a17fc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45D47-B0F0-480C-B7FF-D6D7F0F3D9B6}"/>
</file>

<file path=customXml/itemProps2.xml><?xml version="1.0" encoding="utf-8"?>
<ds:datastoreItem xmlns:ds="http://schemas.openxmlformats.org/officeDocument/2006/customXml" ds:itemID="{4E7F45F3-9E39-4CE7-900F-475960EADA77}"/>
</file>

<file path=customXml/itemProps3.xml><?xml version="1.0" encoding="utf-8"?>
<ds:datastoreItem xmlns:ds="http://schemas.openxmlformats.org/officeDocument/2006/customXml" ds:itemID="{1C55D6A3-6D40-4164-8D91-E6DAAB25EEDC}"/>
</file>

<file path=customXml/itemProps4.xml><?xml version="1.0" encoding="utf-8"?>
<ds:datastoreItem xmlns:ds="http://schemas.openxmlformats.org/officeDocument/2006/customXml" ds:itemID="{E843FF8B-E098-417F-AD18-0DA6B1A9448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255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Adam bin Osman</dc:creator>
  <cp:lastModifiedBy>Nuru Pht</cp:lastModifiedBy>
  <cp:revision>93</cp:revision>
  <dcterms:created xsi:type="dcterms:W3CDTF">2021-07-08T03:01:14Z</dcterms:created>
  <dcterms:modified xsi:type="dcterms:W3CDTF">2022-02-25T06:12:38Z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0x010100DACE6E349D7116498723393B56F86F82</vt:lpwstr>
  </property>
  <property fmtid="{D5CDD505-2E9C-101B-9397-08002B2CF9AE}" pid="3" name="_dlc_DocIdItemGuid">
    <vt:lpwstr>b365b53c-80c6-4faa-9678-7951b870407d</vt:lpwstr>
  </property>
</Properties>
</file>